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media/image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30CC4C6-E6F0-42B9-8CE9-1DF1FCBBF7C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3BA34FA-1397-4B80-81B4-386B94249D8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FBCF018-4EBA-4D60-B8B2-327F10027F9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1C664FC-B52C-4B81-B8A0-C1AA5F807A7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E93115C-AD9D-4BFD-A1B9-EBE92470891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2FD67FC-C5E3-4249-8C59-8A0D9830D5C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FF1524D-0760-47CD-8822-EB2E65C4C31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847FA58-51AB-4A2C-BE33-3891996CFE6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A819DD4-A45B-4B3A-979F-880C8B15AB9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F5FE3AA-DF99-4149-8FED-1742B5E3F56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98A6A5F-D93F-4950-9DD3-FD42D0759BE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6409C6D-447B-4B21-A84F-A4804A3F5B1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71991FF-13C2-45D3-A796-9AAD042571C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it-IT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E86C568-C6EC-464F-B744-C71AB097A07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BFF0A7E-0A5D-4B17-902A-A6E07E0EBAA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57D7867-E7F2-474F-BDB1-8CA95C264FA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BDFBB99-410E-41A1-8795-9662F731F5E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it-IT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CB5463A-BC24-4550-90F6-E272BBD618F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A1A53BF-853A-4201-8EB0-AE786119EC3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F5F2330-03BA-431F-BB26-A220C668EF5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5C0C17D-343E-40EB-AB3B-0835FB2FBED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C221760-B872-455A-9A1B-6B20EFA2584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3BA6707-9B38-4355-995F-F7F28FC790F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6A52A98-AED0-4B35-A8E7-508D7E489D9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it-IT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indent="0" algn="ctr">
              <a:lnSpc>
                <a:spcPct val="90000"/>
              </a:lnSpc>
              <a:buNone/>
            </a:pPr>
            <a:r>
              <a:rPr b="0" lang="it-IT" sz="6000" spc="-1" strike="noStrike">
                <a:solidFill>
                  <a:srgbClr val="000000"/>
                </a:solidFill>
                <a:latin typeface="Calibri Light"/>
              </a:rPr>
              <a:t>Fare clic per modificare lo stile del titolo dello schema</a:t>
            </a:r>
            <a:endParaRPr b="0" lang="it-IT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it-IT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rgbClr val="8b8b8b"/>
                </a:solidFill>
                <a:latin typeface="Calibri"/>
              </a:rPr>
              <a:t>&lt;data/ora&gt;</a:t>
            </a:r>
            <a:endParaRPr b="0" lang="it-IT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it-IT" sz="1400" spc="-1" strike="noStrike"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latin typeface="Times New Roman"/>
              </a:rPr>
              <a:t>&lt;piè di pagina&gt;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it-IT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40F7CA0-58DB-4558-B14E-A30C166529D7}" type="slidenum">
              <a:rPr b="0" lang="it-IT" sz="1200" spc="-1" strike="noStrike">
                <a:solidFill>
                  <a:srgbClr val="8b8b8b"/>
                </a:solidFill>
                <a:latin typeface="Calibri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Fai clic per modificare il formato del testo della struttura</a:t>
            </a: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Secondo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Terzo livello struttura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Quarto livello struttura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Quinto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Sesto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Settimo livello struttura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it-IT" sz="4400" spc="-1" strike="noStrike">
                <a:solidFill>
                  <a:srgbClr val="000000"/>
                </a:solidFill>
                <a:latin typeface="Calibri Light"/>
              </a:rPr>
              <a:t>Fare clic per modificare lo stile del titolo dello schema</a:t>
            </a:r>
            <a:endParaRPr b="0" lang="it-IT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Fare clic per modificare gli stili del testo dello schema</a:t>
            </a:r>
            <a:endParaRPr b="0" lang="it-IT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pc="-1" strike="noStrike">
                <a:solidFill>
                  <a:srgbClr val="000000"/>
                </a:solidFill>
                <a:latin typeface="Calibri"/>
              </a:rPr>
              <a:t>Secondo livello</a:t>
            </a:r>
            <a:endParaRPr b="0" lang="it-IT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Terzo livello</a:t>
            </a:r>
            <a:endParaRPr b="0" lang="it-IT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Quarto livello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latin typeface="Calibri"/>
              </a:rPr>
              <a:t>Quinto livello</a:t>
            </a:r>
            <a:endParaRPr b="0" lang="it-IT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it-IT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it-IT" sz="1200" spc="-1" strike="noStrike">
                <a:solidFill>
                  <a:srgbClr val="8b8b8b"/>
                </a:solidFill>
                <a:latin typeface="Calibri"/>
              </a:rPr>
              <a:t>&lt;data/ora&gt;</a:t>
            </a:r>
            <a:endParaRPr b="0" lang="it-IT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it-IT" sz="1400" spc="-1" strike="noStrike"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pc="-1" strike="noStrike">
                <a:latin typeface="Times New Roman"/>
              </a:rPr>
              <a:t>&lt;piè di pagina&gt;</a:t>
            </a:r>
            <a:endParaRPr b="0" lang="it-IT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it-IT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7E32620-9E06-4142-9295-F6B80F63AFC3}" type="slidenum">
              <a:rPr b="0" lang="it-IT" sz="1200" spc="-1" strike="noStrike">
                <a:solidFill>
                  <a:srgbClr val="8b8b8b"/>
                </a:solidFill>
                <a:latin typeface="Calibri"/>
              </a:rPr>
              <a:t>&lt;numero&gt;</a:t>
            </a:fld>
            <a:endParaRPr b="0" lang="it-IT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magine 6" descr=""/>
          <p:cNvPicPr/>
          <p:nvPr/>
        </p:nvPicPr>
        <p:blipFill>
          <a:blip r:embed="rId1"/>
          <a:stretch/>
        </p:blipFill>
        <p:spPr>
          <a:xfrm>
            <a:off x="1080" y="0"/>
            <a:ext cx="12189240" cy="6857640"/>
          </a:xfrm>
          <a:prstGeom prst="rect">
            <a:avLst/>
          </a:prstGeom>
          <a:ln w="0">
            <a:noFill/>
          </a:ln>
        </p:spPr>
      </p:pic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indent="0" algn="ctr">
              <a:lnSpc>
                <a:spcPct val="90000"/>
              </a:lnSpc>
              <a:buNone/>
            </a:pPr>
            <a:r>
              <a:rPr b="0" lang="it-IT" sz="6000" spc="-1" strike="noStrike">
                <a:solidFill>
                  <a:srgbClr val="000000"/>
                </a:solidFill>
                <a:latin typeface="Calibri Light"/>
              </a:rPr>
              <a:t>Prodotto scelto</a:t>
            </a:r>
            <a:br>
              <a:rPr sz="6000"/>
            </a:br>
            <a:endParaRPr b="0" lang="it-IT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1523880" y="316404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000"/>
          </a:bodyPr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Gruppo di lavoro: </a:t>
            </a:r>
            <a:endParaRPr b="0" lang="it-IT" sz="2800" spc="-1" strike="noStrike">
              <a:latin typeface="Arial"/>
            </a:endParaRPr>
          </a:p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Istituto: </a:t>
            </a:r>
            <a:endParaRPr b="0" lang="it-IT" sz="2800" spc="-1" strike="noStrike">
              <a:latin typeface="Arial"/>
            </a:endParaRPr>
          </a:p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Componenti: </a:t>
            </a:r>
            <a:endParaRPr b="0" lang="it-IT" sz="2800" spc="-1" strike="noStrike">
              <a:latin typeface="Arial"/>
            </a:endParaRPr>
          </a:p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Recapito telefonico del referente:</a:t>
            </a:r>
            <a:endParaRPr b="0" lang="it-IT" sz="2800" spc="-1" strike="noStrike">
              <a:latin typeface="Arial"/>
            </a:endParaRPr>
          </a:p>
          <a:p>
            <a:pPr indent="0"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it-IT" sz="2800" spc="-1" strike="noStrike">
                <a:solidFill>
                  <a:srgbClr val="000000"/>
                </a:solidFill>
                <a:latin typeface="Calibri"/>
              </a:rPr>
              <a:t>Recapito e-mail del referente:</a:t>
            </a:r>
            <a:endParaRPr b="0" lang="it-IT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magine 5" descr=""/>
          <p:cNvPicPr/>
          <p:nvPr/>
        </p:nvPicPr>
        <p:blipFill>
          <a:blip r:embed="rId1"/>
          <a:stretch/>
        </p:blipFill>
        <p:spPr>
          <a:xfrm>
            <a:off x="1080" y="0"/>
            <a:ext cx="12189240" cy="6857640"/>
          </a:xfrm>
          <a:prstGeom prst="rect">
            <a:avLst/>
          </a:prstGeom>
          <a:ln w="0">
            <a:noFill/>
          </a:ln>
        </p:spPr>
      </p:pic>
      <p:sp>
        <p:nvSpPr>
          <p:cNvPr id="86" name="CasellaDiTesto 3"/>
          <p:cNvSpPr/>
          <p:nvPr/>
        </p:nvSpPr>
        <p:spPr>
          <a:xfrm>
            <a:off x="838080" y="365040"/>
            <a:ext cx="3362040" cy="1919160"/>
          </a:xfrm>
          <a:prstGeom prst="rect">
            <a:avLst/>
          </a:prstGeom>
          <a:noFill/>
          <a:ln w="19050">
            <a:solidFill>
              <a:srgbClr val="000000"/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c00000"/>
                </a:solidFill>
                <a:latin typeface="Calibri"/>
              </a:rPr>
              <a:t>COME E’ AVVENUTA LA SCELTA?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Es.: sondaggio di gruppo, ricerca e confronto tra i componenti, idea del singolo approvata dagli altri … 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87" name="CasellaDiTesto 4"/>
          <p:cNvSpPr/>
          <p:nvPr/>
        </p:nvSpPr>
        <p:spPr>
          <a:xfrm>
            <a:off x="838080" y="3159000"/>
            <a:ext cx="3362040" cy="2224080"/>
          </a:xfrm>
          <a:prstGeom prst="rect">
            <a:avLst/>
          </a:prstGeom>
          <a:noFill/>
          <a:ln w="19050">
            <a:solidFill>
              <a:srgbClr val="000000"/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c00000"/>
                </a:solidFill>
                <a:latin typeface="Calibri"/>
              </a:rPr>
              <a:t>DESCRIZIONE DELL’IDEA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Risposta alle domande guida:</a:t>
            </a:r>
            <a:endParaRPr b="0" lang="it-IT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Cosa?</a:t>
            </a:r>
            <a:endParaRPr b="0" lang="it-IT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Come?</a:t>
            </a:r>
            <a:endParaRPr b="0" lang="it-IT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Dove?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</p:txBody>
      </p:sp>
      <p:sp>
        <p:nvSpPr>
          <p:cNvPr id="88" name="Ovale 6"/>
          <p:cNvSpPr/>
          <p:nvPr/>
        </p:nvSpPr>
        <p:spPr>
          <a:xfrm>
            <a:off x="4509360" y="1334520"/>
            <a:ext cx="3209400" cy="3182760"/>
          </a:xfrm>
          <a:prstGeom prst="ellipse">
            <a:avLst/>
          </a:prstGeom>
          <a:noFill/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9" name="CasellaDiTesto 7"/>
          <p:cNvSpPr/>
          <p:nvPr/>
        </p:nvSpPr>
        <p:spPr>
          <a:xfrm>
            <a:off x="5037120" y="2264400"/>
            <a:ext cx="2153880" cy="100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Immagine/disegno raffigurante il prodotto scelto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90" name="CasellaDiTesto 8"/>
          <p:cNvSpPr/>
          <p:nvPr/>
        </p:nvSpPr>
        <p:spPr>
          <a:xfrm>
            <a:off x="8016840" y="372240"/>
            <a:ext cx="3362040" cy="1614240"/>
          </a:xfrm>
          <a:prstGeom prst="rect">
            <a:avLst/>
          </a:prstGeom>
          <a:noFill/>
          <a:ln w="19050">
            <a:solidFill>
              <a:srgbClr val="000000"/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c00000"/>
                </a:solidFill>
                <a:latin typeface="Calibri"/>
              </a:rPr>
              <a:t>PERCHE’ ABBIAMO FATTO QUESTA SCELTA?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Es.: curiosità, il prodotto è di largo consumo, c’è molta pubblicità sul prodotto…</a:t>
            </a:r>
            <a:endParaRPr b="0" lang="it-IT" sz="2000" spc="-1" strike="noStrike">
              <a:latin typeface="Arial"/>
            </a:endParaRPr>
          </a:p>
        </p:txBody>
      </p:sp>
      <p:sp>
        <p:nvSpPr>
          <p:cNvPr id="91" name="CasellaDiTesto 1"/>
          <p:cNvSpPr/>
          <p:nvPr/>
        </p:nvSpPr>
        <p:spPr>
          <a:xfrm>
            <a:off x="8016840" y="3159000"/>
            <a:ext cx="3362040" cy="2224080"/>
          </a:xfrm>
          <a:prstGeom prst="rect">
            <a:avLst/>
          </a:prstGeom>
          <a:noFill/>
          <a:ln w="19050">
            <a:solidFill>
              <a:srgbClr val="000000"/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c00000"/>
                </a:solidFill>
                <a:latin typeface="Calibri"/>
              </a:rPr>
              <a:t>IMPOSTAZIONE STUDIO LCA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Definizione di:</a:t>
            </a:r>
            <a:endParaRPr b="0" lang="it-IT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Unità funzionale</a:t>
            </a:r>
            <a:endParaRPr b="0" lang="it-IT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Confini del sistema</a:t>
            </a:r>
            <a:endParaRPr b="0" lang="it-IT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Ipotesi hotspot ambientali</a:t>
            </a:r>
            <a:endParaRPr b="0" lang="it-IT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Scelta azione di miglioramento</a:t>
            </a:r>
            <a:endParaRPr b="0" lang="it-I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magine 2" descr=""/>
          <p:cNvPicPr/>
          <p:nvPr/>
        </p:nvPicPr>
        <p:blipFill>
          <a:blip r:embed="rId1"/>
          <a:stretch/>
        </p:blipFill>
        <p:spPr>
          <a:xfrm>
            <a:off x="1080" y="0"/>
            <a:ext cx="12189240" cy="6857640"/>
          </a:xfrm>
          <a:prstGeom prst="rect">
            <a:avLst/>
          </a:prstGeom>
          <a:ln w="0">
            <a:noFill/>
          </a:ln>
        </p:spPr>
      </p:pic>
      <p:sp>
        <p:nvSpPr>
          <p:cNvPr id="93" name="CasellaDiTesto 3"/>
          <p:cNvSpPr/>
          <p:nvPr/>
        </p:nvSpPr>
        <p:spPr>
          <a:xfrm>
            <a:off x="704880" y="374760"/>
            <a:ext cx="10592280" cy="4359240"/>
          </a:xfrm>
          <a:prstGeom prst="rect">
            <a:avLst/>
          </a:prstGeom>
          <a:noFill/>
          <a:ln w="19050">
            <a:solidFill>
              <a:srgbClr val="000000"/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c00000"/>
                </a:solidFill>
                <a:latin typeface="Calibri"/>
              </a:rPr>
              <a:t>COME E’ AVVENUTA LA SCELTA?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Descrizione del processo che ha portato alla scelta del prodotto all’interno della lista proposta.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(Es.: sondaggio di gruppo, ricerca e confronto tra i componenti, idea del singolo approvata dagli altri … )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magine 2" descr=""/>
          <p:cNvPicPr/>
          <p:nvPr/>
        </p:nvPicPr>
        <p:blipFill>
          <a:blip r:embed="rId1"/>
          <a:stretch/>
        </p:blipFill>
        <p:spPr>
          <a:xfrm>
            <a:off x="1080" y="0"/>
            <a:ext cx="12189240" cy="6857640"/>
          </a:xfrm>
          <a:prstGeom prst="rect">
            <a:avLst/>
          </a:prstGeom>
          <a:ln w="0">
            <a:noFill/>
          </a:ln>
        </p:spPr>
      </p:pic>
      <p:sp>
        <p:nvSpPr>
          <p:cNvPr id="95" name="CasellaDiTesto 3"/>
          <p:cNvSpPr/>
          <p:nvPr/>
        </p:nvSpPr>
        <p:spPr>
          <a:xfrm>
            <a:off x="704880" y="374760"/>
            <a:ext cx="10592280" cy="3748680"/>
          </a:xfrm>
          <a:prstGeom prst="rect">
            <a:avLst/>
          </a:prstGeom>
          <a:noFill/>
          <a:ln w="19050">
            <a:solidFill>
              <a:srgbClr val="000000"/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c00000"/>
                </a:solidFill>
                <a:latin typeface="Calibri"/>
              </a:rPr>
              <a:t>PERCHE’ ABBIAMO FATTO QUESTA SCELTA?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Descrizione breve o elenco puntato delle motivazioni che vi hanno spinto a fare questa scelta.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</a:rPr>
              <a:t>(Es.: curiosità, il prodotto è di largo consumo…)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magine 2" descr=""/>
          <p:cNvPicPr/>
          <p:nvPr/>
        </p:nvPicPr>
        <p:blipFill>
          <a:blip r:embed="rId1"/>
          <a:stretch/>
        </p:blipFill>
        <p:spPr>
          <a:xfrm>
            <a:off x="1080" y="0"/>
            <a:ext cx="12189240" cy="6857640"/>
          </a:xfrm>
          <a:prstGeom prst="rect">
            <a:avLst/>
          </a:prstGeom>
          <a:ln w="0">
            <a:noFill/>
          </a:ln>
        </p:spPr>
      </p:pic>
      <p:sp>
        <p:nvSpPr>
          <p:cNvPr id="97" name="CasellaDiTesto 3"/>
          <p:cNvSpPr/>
          <p:nvPr/>
        </p:nvSpPr>
        <p:spPr>
          <a:xfrm>
            <a:off x="676440" y="374760"/>
            <a:ext cx="10905840" cy="2757960"/>
          </a:xfrm>
          <a:prstGeom prst="rect">
            <a:avLst/>
          </a:prstGeom>
          <a:noFill/>
          <a:ln w="19050">
            <a:solidFill>
              <a:srgbClr val="000000"/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c00000"/>
                </a:solidFill>
                <a:latin typeface="Calibri"/>
              </a:rPr>
              <a:t>DESCRIZIONE DELL’IDEA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Descrizione del prodotto scelto rispondendo alle seguenti domande: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7000"/>
              </a:lnSpc>
            </a:pPr>
            <a:endParaRPr b="0" lang="it-IT" sz="2000" spc="-1" strike="noStrike">
              <a:latin typeface="Arial"/>
            </a:endParaRPr>
          </a:p>
          <a:p>
            <a:pPr marL="343080" indent="-343080">
              <a:lnSpc>
                <a:spcPct val="107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Cosa?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 (Il prodotto con specificazione del Paese di origine)</a:t>
            </a:r>
            <a:endParaRPr b="0" lang="it-IT" sz="2000" spc="-1" strike="noStrike">
              <a:latin typeface="Arial"/>
            </a:endParaRPr>
          </a:p>
          <a:p>
            <a:pPr marL="343080" indent="-343080">
              <a:lnSpc>
                <a:spcPct val="107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Come?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 (Come viene usato o consumato e come viene smaltito a fine vita, se non già specificato tra le azioni di miglioramento indicate)</a:t>
            </a:r>
            <a:endParaRPr b="0" lang="it-IT" sz="2000" spc="-1" strike="noStrike">
              <a:latin typeface="Arial"/>
            </a:endParaRPr>
          </a:p>
          <a:p>
            <a:pPr marL="343080" indent="-343080">
              <a:lnSpc>
                <a:spcPct val="107000"/>
              </a:lnSpc>
              <a:buClr>
                <a:srgbClr val="000000"/>
              </a:buClr>
              <a:buFont typeface="Calibri Light"/>
              <a:buAutoNum type="arabicPeriod"/>
            </a:pP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Dove?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 (In che nazione si ipotizza di essere e giustificazione della scelta)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magine 2" descr=""/>
          <p:cNvPicPr/>
          <p:nvPr/>
        </p:nvPicPr>
        <p:blipFill>
          <a:blip r:embed="rId1"/>
          <a:stretch/>
        </p:blipFill>
        <p:spPr>
          <a:xfrm>
            <a:off x="1080" y="0"/>
            <a:ext cx="12189240" cy="6857640"/>
          </a:xfrm>
          <a:prstGeom prst="rect">
            <a:avLst/>
          </a:prstGeom>
          <a:ln w="0">
            <a:noFill/>
          </a:ln>
        </p:spPr>
      </p:pic>
      <p:sp>
        <p:nvSpPr>
          <p:cNvPr id="99" name="CasellaDiTesto 3"/>
          <p:cNvSpPr/>
          <p:nvPr/>
        </p:nvSpPr>
        <p:spPr>
          <a:xfrm>
            <a:off x="676440" y="374760"/>
            <a:ext cx="10905840" cy="4211280"/>
          </a:xfrm>
          <a:prstGeom prst="rect">
            <a:avLst/>
          </a:prstGeom>
          <a:noFill/>
          <a:ln w="19050">
            <a:solidFill>
              <a:srgbClr val="000000"/>
            </a:solidFill>
            <a:prstDash val="lg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it-IT" sz="2000" spc="-1" strike="noStrike">
                <a:solidFill>
                  <a:srgbClr val="c00000"/>
                </a:solidFill>
                <a:latin typeface="Calibri"/>
              </a:rPr>
              <a:t>IMPOSTAZIONE STUDIO LCA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</a:pPr>
            <a:endParaRPr b="0" lang="it-IT" sz="1800" spc="-1" strike="noStrike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Scelto il prodotto, approfondirne lo studio attraverso ricerche e sulla base delle informazioni ricevute durante il seminario:</a:t>
            </a:r>
            <a:endParaRPr b="0" lang="it-IT" sz="2000" spc="-1" strike="noStrike">
              <a:latin typeface="Arial"/>
            </a:endParaRPr>
          </a:p>
          <a:p>
            <a:pPr marL="285840" indent="-285840">
              <a:lnSpc>
                <a:spcPct val="107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identificare </a:t>
            </a: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l’unità funzionale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, </a:t>
            </a:r>
            <a:endParaRPr b="0" lang="it-IT" sz="2000" spc="-1" strike="noStrike">
              <a:latin typeface="Arial"/>
            </a:endParaRPr>
          </a:p>
          <a:p>
            <a:pPr marL="285840" indent="-285840">
              <a:lnSpc>
                <a:spcPct val="107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costruire il </a:t>
            </a: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diagramma del ciclo di vita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(confini del sistema dalla culla alla tomba),</a:t>
            </a:r>
            <a:endParaRPr b="0" lang="it-IT" sz="2000" spc="-1" strike="noStrike">
              <a:latin typeface="Arial"/>
            </a:endParaRPr>
          </a:p>
          <a:p>
            <a:pPr marL="285840" indent="-285840">
              <a:lnSpc>
                <a:spcPct val="107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ipotizzare quali fasi del ciclo di vita (es. packaging) e all’interno di queste quali processi (es. distanza di approvvigionamento) possano essere responsabili dei maggiori impatti (</a:t>
            </a: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hotspot ambientali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) nella categoria del Climate change. </a:t>
            </a:r>
            <a:endParaRPr b="0" lang="it-IT" sz="2000" spc="-1" strike="noStrike">
              <a:latin typeface="Arial"/>
            </a:endParaRPr>
          </a:p>
          <a:p>
            <a:pPr marL="285840" indent="-285840">
              <a:lnSpc>
                <a:spcPct val="107000"/>
              </a:lnSpc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proporre </a:t>
            </a:r>
            <a:r>
              <a:rPr b="1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un’azione di miglioramento </a:t>
            </a:r>
            <a:r>
              <a:rPr b="0" lang="it-IT" sz="2000" spc="-1" strike="noStrike">
                <a:solidFill>
                  <a:srgbClr val="000000"/>
                </a:solidFill>
                <a:latin typeface="Calibri"/>
                <a:ea typeface="Aptos"/>
              </a:rPr>
              <a:t>tra quelle proposte.</a:t>
            </a:r>
            <a:endParaRPr b="0" lang="it-IT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it-IT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Application>LibreOffice/7.4.1.2$Windows_X86_64 LibreOffice_project/3c58a8f3a960df8bc8fd77b461821e42c061c5f0</Application>
  <AppVersion>15.0000</AppVersion>
  <Words>365</Words>
  <Paragraphs>56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2022-10-13T14:23:36Z</dcterms:created>
  <dc:creator>Francesca Albano</dc:creator>
  <dc:description/>
  <dc:language>it-IT</dc:language>
  <cp:lastModifiedBy/>
  <dcterms:modified xsi:type="dcterms:W3CDTF">2024-09-23T10:55:50Z</dcterms:modified>
  <cp:revision>5</cp:revision>
  <dc:subject/>
  <dc:title>Prodotto/Servizio scelto (es.: pack in plastica vs pack in carta; bicchiere monouso vs bicchiere riutilizzabile…)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6</vt:i4>
  </property>
</Properties>
</file>